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80" r:id="rId17"/>
    <p:sldId id="279" r:id="rId18"/>
    <p:sldId id="278"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216" autoAdjust="0"/>
    <p:restoredTop sz="94713" autoAdjust="0"/>
  </p:normalViewPr>
  <p:slideViewPr>
    <p:cSldViewPr snapToGrid="0" snapToObjects="1">
      <p:cViewPr varScale="1">
        <p:scale>
          <a:sx n="90" d="100"/>
          <a:sy n="90" d="100"/>
        </p:scale>
        <p:origin x="53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886694-34DC-D641-86F7-2AAEE700CC60}"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86694-34DC-D641-86F7-2AAEE700CC60}"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E62058-CAC4-E54E-9D69-C0E000EDE3E8}" type="datetimeFigureOut">
              <a:rPr lang="en-US" smtClean="0"/>
              <a:pPr/>
              <a:t>11/25/20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886694-34DC-D641-86F7-2AAEE700CC60}" type="slidenum">
              <a:rPr lang="en-US" smtClean="0"/>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3E62058-CAC4-E54E-9D69-C0E000EDE3E8}" type="datetimeFigureOut">
              <a:rPr lang="en-US" smtClean="0"/>
              <a:pPr/>
              <a:t>11/25/20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5886694-34DC-D641-86F7-2AAEE700CC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Lst>
  <p:transition spd="slow"/>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53657"/>
            <a:ext cx="6400800" cy="2632543"/>
          </a:xfrm>
        </p:spPr>
        <p:txBody>
          <a:bodyPr>
            <a:normAutofit fontScale="25000" lnSpcReduction="2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endParaRPr lang="en-US" sz="14400" b="1" i="1" dirty="0">
              <a:solidFill>
                <a:schemeClr val="tx1"/>
              </a:solidFill>
              <a:effectLst>
                <a:glow>
                  <a:schemeClr val="tx1">
                    <a:alpha val="75000"/>
                  </a:schemeClr>
                </a:glow>
              </a:effectLst>
            </a:endParaRPr>
          </a:p>
          <a:p>
            <a:r>
              <a:rPr lang="en-US" sz="14400" b="1" i="1" dirty="0">
                <a:solidFill>
                  <a:schemeClr val="tx1"/>
                </a:solidFill>
                <a:effectLst>
                  <a:glow>
                    <a:schemeClr val="tx1">
                      <a:alpha val="75000"/>
                    </a:schemeClr>
                  </a:glow>
                </a:effectLst>
              </a:rPr>
              <a:t>Creating a Vision for </a:t>
            </a:r>
          </a:p>
          <a:p>
            <a:r>
              <a:rPr lang="en-US" sz="14400" b="1" i="1" dirty="0">
                <a:solidFill>
                  <a:schemeClr val="tx1"/>
                </a:solidFill>
                <a:effectLst>
                  <a:glow>
                    <a:schemeClr val="tx1">
                      <a:alpha val="75000"/>
                    </a:schemeClr>
                  </a:glow>
                </a:effectLst>
              </a:rPr>
              <a:t>Your Child’s Future</a:t>
            </a:r>
          </a:p>
          <a:p>
            <a:r>
              <a:rPr lang="en-US" sz="12800" b="1" i="1" dirty="0">
                <a:solidFill>
                  <a:schemeClr val="tx1"/>
                </a:solidFill>
              </a:rPr>
              <a:t> </a:t>
            </a:r>
          </a:p>
          <a:p>
            <a:endParaRPr lang="en-US" sz="12800" b="1" i="1" dirty="0">
              <a:solidFill>
                <a:schemeClr val="tx1"/>
              </a:solidFill>
            </a:endParaRPr>
          </a:p>
          <a:p>
            <a:r>
              <a:rPr lang="en-US" sz="12800" b="1" i="1" dirty="0">
                <a:solidFill>
                  <a:schemeClr val="tx1"/>
                </a:solidFill>
              </a:rPr>
              <a:t>Facilitated by Tim Greusel</a:t>
            </a:r>
          </a:p>
          <a:p>
            <a:r>
              <a:rPr lang="en-US" sz="11200" b="1" i="1" dirty="0">
                <a:solidFill>
                  <a:schemeClr val="tx1"/>
                </a:solidFill>
              </a:rPr>
              <a:t>Quality Enhancement Support Team</a:t>
            </a:r>
          </a:p>
          <a:p>
            <a:r>
              <a:rPr lang="en-US" sz="12800" b="1" i="1" dirty="0">
                <a:solidFill>
                  <a:schemeClr val="tx1"/>
                </a:solidFill>
              </a:rPr>
              <a:t> </a:t>
            </a:r>
          </a:p>
          <a:p>
            <a:endParaRPr lang="en-US" sz="12800" b="1" i="1" dirty="0">
              <a:solidFill>
                <a:schemeClr val="tx1"/>
              </a:solidFill>
            </a:endParaRPr>
          </a:p>
          <a:p>
            <a:r>
              <a:rPr lang="en-US" sz="12800" b="1" i="1" dirty="0">
                <a:solidFill>
                  <a:schemeClr val="tx1"/>
                </a:solidFill>
              </a:rPr>
              <a:t>In association with</a:t>
            </a:r>
          </a:p>
          <a:p>
            <a:r>
              <a:rPr lang="en-US" sz="12800" b="1" i="1" dirty="0">
                <a:solidFill>
                  <a:schemeClr val="tx1"/>
                </a:solidFill>
              </a:rPr>
              <a:t>Temple University</a:t>
            </a:r>
          </a:p>
          <a:p>
            <a:r>
              <a:rPr lang="en-US" sz="12800" b="1" i="1" dirty="0">
                <a:solidFill>
                  <a:schemeClr val="tx1"/>
                </a:solidFill>
              </a:rPr>
              <a:t>Institute on Disabilities</a:t>
            </a:r>
          </a:p>
          <a:p>
            <a:endParaRPr lang="en-US" b="1" cap="all" dirty="0">
              <a:ln/>
              <a:solidFill>
                <a:schemeClr val="accent1"/>
              </a:solidFill>
              <a:effectLst>
                <a:reflection blurRad="10000" stA="55000" endPos="48000" dist="500" dir="5400000" sy="-100000" algn="bl" rotWithShape="0"/>
              </a:effectLst>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47500" lnSpcReduction="20000"/>
          </a:bodyPr>
          <a:lstStyle/>
          <a:p>
            <a:pPr algn="ctr">
              <a:buNone/>
            </a:pPr>
            <a:r>
              <a:rPr lang="en-US" sz="6737" b="1" i="1" u="sng" dirty="0">
                <a:solidFill>
                  <a:schemeClr val="tx1"/>
                </a:solidFill>
              </a:rPr>
              <a:t>Five Elements of a Vision Statement </a:t>
            </a:r>
          </a:p>
          <a:p>
            <a:pPr>
              <a:buNone/>
            </a:pPr>
            <a:r>
              <a:rPr lang="en-US" sz="5600" dirty="0">
                <a:solidFill>
                  <a:schemeClr val="tx1"/>
                </a:solidFill>
              </a:rPr>
              <a:t>Where a child is headed in terms of where, how and with who he/she will:</a:t>
            </a:r>
          </a:p>
          <a:p>
            <a:pPr marL="514350" indent="-514350">
              <a:buFont typeface="Wingdings" charset="2"/>
              <a:buAutoNum type="arabicPlain"/>
            </a:pPr>
            <a:r>
              <a:rPr lang="en-US" sz="5600" dirty="0">
                <a:solidFill>
                  <a:schemeClr val="tx1"/>
                </a:solidFill>
              </a:rPr>
              <a:t>Live</a:t>
            </a:r>
          </a:p>
          <a:p>
            <a:pPr marL="514350" indent="-514350">
              <a:buFont typeface="Wingdings" charset="2"/>
              <a:buAutoNum type="arabicPlain"/>
            </a:pPr>
            <a:r>
              <a:rPr lang="en-US" sz="5600" dirty="0">
                <a:solidFill>
                  <a:schemeClr val="tx1"/>
                </a:solidFill>
              </a:rPr>
              <a:t>Learn</a:t>
            </a:r>
          </a:p>
          <a:p>
            <a:pPr marL="514350" indent="-514350">
              <a:buFont typeface="Wingdings" charset="2"/>
              <a:buAutoNum type="arabicPlain"/>
            </a:pPr>
            <a:r>
              <a:rPr lang="en-US" sz="5600" dirty="0">
                <a:solidFill>
                  <a:schemeClr val="tx1"/>
                </a:solidFill>
              </a:rPr>
              <a:t>Work</a:t>
            </a:r>
          </a:p>
          <a:p>
            <a:pPr marL="514350" indent="-514350">
              <a:buFont typeface="Wingdings" charset="2"/>
              <a:buAutoNum type="arabicPlain"/>
            </a:pPr>
            <a:r>
              <a:rPr lang="en-US" sz="5600" dirty="0">
                <a:solidFill>
                  <a:schemeClr val="tx1"/>
                </a:solidFill>
              </a:rPr>
              <a:t>Have and build relationships </a:t>
            </a:r>
          </a:p>
          <a:p>
            <a:pPr marL="514350" indent="-514350">
              <a:buFont typeface="Wingdings" charset="2"/>
              <a:buAutoNum type="arabicPlain"/>
            </a:pPr>
            <a:r>
              <a:rPr lang="en-US" sz="5600" dirty="0">
                <a:solidFill>
                  <a:schemeClr val="tx1"/>
                </a:solidFill>
              </a:rPr>
              <a:t>Play and spend free time </a:t>
            </a:r>
          </a:p>
          <a:p>
            <a:endParaRPr lang="en-US"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solidFill>
                  <a:schemeClr val="tx1"/>
                </a:solidFill>
              </a:rPr>
              <a:t>Exercise-Creating a Vision Statement</a:t>
            </a:r>
          </a:p>
        </p:txBody>
      </p:sp>
      <p:graphicFrame>
        <p:nvGraphicFramePr>
          <p:cNvPr id="4" name="Content Placeholder 3"/>
          <p:cNvGraphicFramePr>
            <a:graphicFrameLocks noGrp="1"/>
          </p:cNvGraphicFramePr>
          <p:nvPr>
            <p:ph idx="1"/>
          </p:nvPr>
        </p:nvGraphicFramePr>
        <p:xfrm>
          <a:off x="549275" y="1600200"/>
          <a:ext cx="8042274" cy="2225040"/>
        </p:xfrm>
        <a:graphic>
          <a:graphicData uri="http://schemas.openxmlformats.org/drawingml/2006/table">
            <a:tbl>
              <a:tblPr firstRow="1" bandRow="1">
                <a:tableStyleId>{69CF1AB2-1976-4502-BF36-3FF5EA218861}</a:tableStyleId>
              </a:tblPr>
              <a:tblGrid>
                <a:gridCol w="2680758">
                  <a:extLst>
                    <a:ext uri="{9D8B030D-6E8A-4147-A177-3AD203B41FA5}">
                      <a16:colId xmlns:a16="http://schemas.microsoft.com/office/drawing/2014/main" val="20000"/>
                    </a:ext>
                  </a:extLst>
                </a:gridCol>
                <a:gridCol w="2680758">
                  <a:extLst>
                    <a:ext uri="{9D8B030D-6E8A-4147-A177-3AD203B41FA5}">
                      <a16:colId xmlns:a16="http://schemas.microsoft.com/office/drawing/2014/main" val="20001"/>
                    </a:ext>
                  </a:extLst>
                </a:gridCol>
                <a:gridCol w="2680758">
                  <a:extLst>
                    <a:ext uri="{9D8B030D-6E8A-4147-A177-3AD203B41FA5}">
                      <a16:colId xmlns:a16="http://schemas.microsoft.com/office/drawing/2014/main" val="20002"/>
                    </a:ext>
                  </a:extLst>
                </a:gridCol>
              </a:tblGrid>
              <a:tr h="370840">
                <a:tc>
                  <a:txBody>
                    <a:bodyPr/>
                    <a:lstStyle/>
                    <a:p>
                      <a:pPr algn="ctr"/>
                      <a:r>
                        <a:rPr lang="en-US" dirty="0"/>
                        <a:t>5 years ago</a:t>
                      </a:r>
                    </a:p>
                  </a:txBody>
                  <a:tcPr marL="89358" marR="89358"/>
                </a:tc>
                <a:tc>
                  <a:txBody>
                    <a:bodyPr/>
                    <a:lstStyle/>
                    <a:p>
                      <a:pPr algn="ctr"/>
                      <a:r>
                        <a:rPr lang="en-US" dirty="0"/>
                        <a:t>Today</a:t>
                      </a:r>
                    </a:p>
                  </a:txBody>
                  <a:tcPr marL="89358" marR="89358"/>
                </a:tc>
                <a:tc>
                  <a:txBody>
                    <a:bodyPr/>
                    <a:lstStyle/>
                    <a:p>
                      <a:pPr algn="ctr"/>
                      <a:r>
                        <a:rPr lang="en-US" dirty="0"/>
                        <a:t>5 years from now</a:t>
                      </a:r>
                    </a:p>
                  </a:txBody>
                  <a:tcPr marL="89358" marR="89358"/>
                </a:tc>
                <a:extLst>
                  <a:ext uri="{0D108BD9-81ED-4DB2-BD59-A6C34878D82A}">
                    <a16:rowId xmlns:a16="http://schemas.microsoft.com/office/drawing/2014/main" val="10000"/>
                  </a:ext>
                </a:extLst>
              </a:tr>
              <a:tr h="370840">
                <a:tc>
                  <a:txBody>
                    <a:bodyPr/>
                    <a:lstStyle/>
                    <a:p>
                      <a:r>
                        <a:rPr lang="en-US" dirty="0"/>
                        <a:t>Living</a:t>
                      </a:r>
                    </a:p>
                  </a:txBody>
                  <a:tcPr marL="89358" marR="89358"/>
                </a:tc>
                <a:tc>
                  <a:txBody>
                    <a:bodyPr/>
                    <a:lstStyle/>
                    <a:p>
                      <a:r>
                        <a:rPr lang="en-US" dirty="0"/>
                        <a:t>Living</a:t>
                      </a:r>
                    </a:p>
                  </a:txBody>
                  <a:tcPr marL="89358" marR="89358"/>
                </a:tc>
                <a:tc>
                  <a:txBody>
                    <a:bodyPr/>
                    <a:lstStyle/>
                    <a:p>
                      <a:r>
                        <a:rPr lang="en-US" dirty="0"/>
                        <a:t>Living</a:t>
                      </a:r>
                    </a:p>
                  </a:txBody>
                  <a:tcPr marL="89358" marR="89358"/>
                </a:tc>
                <a:extLst>
                  <a:ext uri="{0D108BD9-81ED-4DB2-BD59-A6C34878D82A}">
                    <a16:rowId xmlns:a16="http://schemas.microsoft.com/office/drawing/2014/main" val="10001"/>
                  </a:ext>
                </a:extLst>
              </a:tr>
              <a:tr h="370840">
                <a:tc>
                  <a:txBody>
                    <a:bodyPr/>
                    <a:lstStyle/>
                    <a:p>
                      <a:r>
                        <a:rPr lang="en-US" dirty="0"/>
                        <a:t>Learning</a:t>
                      </a:r>
                    </a:p>
                  </a:txBody>
                  <a:tcPr marL="89358" marR="89358"/>
                </a:tc>
                <a:tc>
                  <a:txBody>
                    <a:bodyPr/>
                    <a:lstStyle/>
                    <a:p>
                      <a:r>
                        <a:rPr lang="en-US" dirty="0"/>
                        <a:t>Learning</a:t>
                      </a:r>
                    </a:p>
                  </a:txBody>
                  <a:tcPr marL="89358" marR="89358"/>
                </a:tc>
                <a:tc>
                  <a:txBody>
                    <a:bodyPr/>
                    <a:lstStyle/>
                    <a:p>
                      <a:r>
                        <a:rPr lang="en-US" dirty="0"/>
                        <a:t>Learning</a:t>
                      </a:r>
                    </a:p>
                  </a:txBody>
                  <a:tcPr marL="89358" marR="89358"/>
                </a:tc>
                <a:extLst>
                  <a:ext uri="{0D108BD9-81ED-4DB2-BD59-A6C34878D82A}">
                    <a16:rowId xmlns:a16="http://schemas.microsoft.com/office/drawing/2014/main" val="10002"/>
                  </a:ext>
                </a:extLst>
              </a:tr>
              <a:tr h="370840">
                <a:tc>
                  <a:txBody>
                    <a:bodyPr/>
                    <a:lstStyle/>
                    <a:p>
                      <a:r>
                        <a:rPr lang="en-US" dirty="0"/>
                        <a:t>Working</a:t>
                      </a:r>
                    </a:p>
                  </a:txBody>
                  <a:tcPr marL="89358" marR="89358"/>
                </a:tc>
                <a:tc>
                  <a:txBody>
                    <a:bodyPr/>
                    <a:lstStyle/>
                    <a:p>
                      <a:r>
                        <a:rPr lang="en-US" dirty="0"/>
                        <a:t>Working</a:t>
                      </a:r>
                    </a:p>
                  </a:txBody>
                  <a:tcPr marL="89358" marR="89358"/>
                </a:tc>
                <a:tc>
                  <a:txBody>
                    <a:bodyPr/>
                    <a:lstStyle/>
                    <a:p>
                      <a:r>
                        <a:rPr lang="en-US" dirty="0"/>
                        <a:t>Working</a:t>
                      </a:r>
                    </a:p>
                  </a:txBody>
                  <a:tcPr marL="89358" marR="89358"/>
                </a:tc>
                <a:extLst>
                  <a:ext uri="{0D108BD9-81ED-4DB2-BD59-A6C34878D82A}">
                    <a16:rowId xmlns:a16="http://schemas.microsoft.com/office/drawing/2014/main" val="10003"/>
                  </a:ext>
                </a:extLst>
              </a:tr>
              <a:tr h="370840">
                <a:tc>
                  <a:txBody>
                    <a:bodyPr/>
                    <a:lstStyle/>
                    <a:p>
                      <a:r>
                        <a:rPr lang="en-US" dirty="0"/>
                        <a:t>Relationships</a:t>
                      </a:r>
                    </a:p>
                  </a:txBody>
                  <a:tcPr marL="89358" marR="89358"/>
                </a:tc>
                <a:tc>
                  <a:txBody>
                    <a:bodyPr/>
                    <a:lstStyle/>
                    <a:p>
                      <a:r>
                        <a:rPr lang="en-US" dirty="0"/>
                        <a:t>Relationships</a:t>
                      </a:r>
                    </a:p>
                  </a:txBody>
                  <a:tcPr marL="89358" marR="89358"/>
                </a:tc>
                <a:tc>
                  <a:txBody>
                    <a:bodyPr/>
                    <a:lstStyle/>
                    <a:p>
                      <a:r>
                        <a:rPr lang="en-US" dirty="0"/>
                        <a:t>Relationships</a:t>
                      </a:r>
                    </a:p>
                  </a:txBody>
                  <a:tcPr marL="89358" marR="89358"/>
                </a:tc>
                <a:extLst>
                  <a:ext uri="{0D108BD9-81ED-4DB2-BD59-A6C34878D82A}">
                    <a16:rowId xmlns:a16="http://schemas.microsoft.com/office/drawing/2014/main" val="10004"/>
                  </a:ext>
                </a:extLst>
              </a:tr>
              <a:tr h="370840">
                <a:tc>
                  <a:txBody>
                    <a:bodyPr/>
                    <a:lstStyle/>
                    <a:p>
                      <a:r>
                        <a:rPr lang="en-US" dirty="0"/>
                        <a:t>Free Time</a:t>
                      </a:r>
                    </a:p>
                  </a:txBody>
                  <a:tcPr marL="89358" marR="89358"/>
                </a:tc>
                <a:tc>
                  <a:txBody>
                    <a:bodyPr/>
                    <a:lstStyle/>
                    <a:p>
                      <a:r>
                        <a:rPr lang="en-US" dirty="0"/>
                        <a:t>Free Time</a:t>
                      </a:r>
                    </a:p>
                  </a:txBody>
                  <a:tcPr marL="89358" marR="89358"/>
                </a:tc>
                <a:tc>
                  <a:txBody>
                    <a:bodyPr/>
                    <a:lstStyle/>
                    <a:p>
                      <a:r>
                        <a:rPr lang="en-US" dirty="0"/>
                        <a:t>Free Time</a:t>
                      </a:r>
                    </a:p>
                  </a:txBody>
                  <a:tcPr marL="89358" marR="89358"/>
                </a:tc>
                <a:extLst>
                  <a:ext uri="{0D108BD9-81ED-4DB2-BD59-A6C34878D82A}">
                    <a16:rowId xmlns:a16="http://schemas.microsoft.com/office/drawing/2014/main" val="10005"/>
                  </a:ext>
                </a:extLst>
              </a:tr>
            </a:tbl>
          </a:graphicData>
        </a:graphic>
      </p:graphicFrame>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47500" lnSpcReduction="20000"/>
          </a:bodyPr>
          <a:lstStyle/>
          <a:p>
            <a:pPr algn="ctr">
              <a:buNone/>
            </a:pPr>
            <a:r>
              <a:rPr lang="en-US" sz="5895" b="1" i="1" dirty="0">
                <a:solidFill>
                  <a:schemeClr val="tx1"/>
                </a:solidFill>
              </a:rPr>
              <a:t>Defining a time frame for your child’s </a:t>
            </a:r>
          </a:p>
          <a:p>
            <a:pPr algn="ctr">
              <a:buNone/>
            </a:pPr>
            <a:r>
              <a:rPr lang="en-US" sz="5895" b="1" i="1" dirty="0">
                <a:solidFill>
                  <a:schemeClr val="tx1"/>
                </a:solidFill>
              </a:rPr>
              <a:t>vision statement. </a:t>
            </a:r>
          </a:p>
          <a:p>
            <a:pPr algn="ctr">
              <a:buNone/>
            </a:pPr>
            <a:endParaRPr lang="en-US" sz="5538" b="1" i="1" dirty="0">
              <a:solidFill>
                <a:schemeClr val="tx1"/>
              </a:solidFill>
            </a:endParaRPr>
          </a:p>
          <a:p>
            <a:pPr>
              <a:buNone/>
            </a:pPr>
            <a:r>
              <a:rPr lang="en-US" sz="5091" dirty="0">
                <a:solidFill>
                  <a:schemeClr val="tx1"/>
                </a:solidFill>
              </a:rPr>
              <a:t>Factors that influence the vision statement:</a:t>
            </a:r>
          </a:p>
          <a:p>
            <a:pPr>
              <a:buNone/>
            </a:pPr>
            <a:r>
              <a:rPr lang="en-US" sz="5091" dirty="0">
                <a:solidFill>
                  <a:schemeClr val="tx1"/>
                </a:solidFill>
              </a:rPr>
              <a:t>Age</a:t>
            </a:r>
          </a:p>
          <a:p>
            <a:pPr>
              <a:buNone/>
            </a:pPr>
            <a:r>
              <a:rPr lang="en-US" sz="5091" dirty="0">
                <a:solidFill>
                  <a:schemeClr val="tx1"/>
                </a:solidFill>
              </a:rPr>
              <a:t>Health </a:t>
            </a:r>
          </a:p>
          <a:p>
            <a:pPr>
              <a:buNone/>
            </a:pPr>
            <a:r>
              <a:rPr lang="en-US" sz="5091" dirty="0">
                <a:solidFill>
                  <a:schemeClr val="tx1"/>
                </a:solidFill>
              </a:rPr>
              <a:t>Learning </a:t>
            </a:r>
          </a:p>
          <a:p>
            <a:pPr>
              <a:buNone/>
            </a:pPr>
            <a:r>
              <a:rPr lang="en-US" sz="5091" dirty="0">
                <a:solidFill>
                  <a:schemeClr val="tx1"/>
                </a:solidFill>
              </a:rPr>
              <a:t>Motivation</a:t>
            </a:r>
          </a:p>
          <a:p>
            <a:endParaRPr lang="en-US"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pPr algn="ctr">
              <a:buNone/>
            </a:pPr>
            <a:r>
              <a:rPr lang="en-US" sz="12800" b="1" i="1" dirty="0">
                <a:solidFill>
                  <a:schemeClr val="tx1"/>
                </a:solidFill>
              </a:rPr>
              <a:t>What to do with the vision statement </a:t>
            </a:r>
          </a:p>
          <a:p>
            <a:pPr algn="ctr">
              <a:buNone/>
            </a:pPr>
            <a:r>
              <a:rPr lang="en-US" sz="12800" b="1" i="1" dirty="0">
                <a:solidFill>
                  <a:schemeClr val="tx1"/>
                </a:solidFill>
              </a:rPr>
              <a:t>once it’s created. </a:t>
            </a:r>
          </a:p>
          <a:p>
            <a:pPr>
              <a:buNone/>
            </a:pPr>
            <a:r>
              <a:rPr lang="en-US" sz="5895" dirty="0">
                <a:solidFill>
                  <a:schemeClr val="tx1"/>
                </a:solidFill>
              </a:rPr>
              <a:t> </a:t>
            </a:r>
          </a:p>
          <a:p>
            <a:pPr>
              <a:buNone/>
            </a:pPr>
            <a:r>
              <a:rPr lang="en-US" sz="9600" dirty="0">
                <a:solidFill>
                  <a:schemeClr val="tx1"/>
                </a:solidFill>
              </a:rPr>
              <a:t>Packaging</a:t>
            </a:r>
          </a:p>
          <a:p>
            <a:pPr>
              <a:buNone/>
            </a:pPr>
            <a:r>
              <a:rPr lang="en-US" sz="9600" dirty="0">
                <a:solidFill>
                  <a:schemeClr val="tx1"/>
                </a:solidFill>
              </a:rPr>
              <a:t>Sharing it with others</a:t>
            </a:r>
          </a:p>
          <a:p>
            <a:pPr>
              <a:buNone/>
            </a:pPr>
            <a:r>
              <a:rPr lang="en-US" sz="9600" dirty="0">
                <a:solidFill>
                  <a:schemeClr val="tx1"/>
                </a:solidFill>
              </a:rPr>
              <a:t>Presenting to the planning/support team</a:t>
            </a:r>
          </a:p>
          <a:p>
            <a:pPr>
              <a:buNone/>
            </a:pPr>
            <a:r>
              <a:rPr lang="en-US" sz="9600" dirty="0">
                <a:solidFill>
                  <a:schemeClr val="tx1"/>
                </a:solidFill>
              </a:rPr>
              <a:t>Including in the planning document</a:t>
            </a:r>
          </a:p>
          <a:p>
            <a:endParaRPr lang="en-US"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sz="3200" b="1" i="1" u="sng" dirty="0">
                <a:solidFill>
                  <a:schemeClr val="tx1"/>
                </a:solidFill>
              </a:rPr>
              <a:t>Real World Examples</a:t>
            </a:r>
          </a:p>
          <a:p>
            <a:pPr>
              <a:buNone/>
            </a:pPr>
            <a:endParaRPr lang="en-US" dirty="0">
              <a:solidFill>
                <a:schemeClr val="tx1"/>
              </a:solidFill>
            </a:endParaRPr>
          </a:p>
          <a:p>
            <a:pPr>
              <a:buNone/>
            </a:pPr>
            <a:r>
              <a:rPr lang="en-US" dirty="0">
                <a:solidFill>
                  <a:schemeClr val="tx1"/>
                </a:solidFill>
              </a:rPr>
              <a:t>Parents’ experiences with creating a vision statement for their child.</a:t>
            </a:r>
          </a:p>
          <a:p>
            <a:pPr>
              <a:buNone/>
            </a:pPr>
            <a:r>
              <a:rPr lang="en-US" dirty="0">
                <a:solidFill>
                  <a:schemeClr val="tx1"/>
                </a:solidFill>
              </a:rPr>
              <a:t> </a:t>
            </a:r>
          </a:p>
          <a:p>
            <a:pPr>
              <a:buNone/>
            </a:pPr>
            <a:r>
              <a:rPr lang="en-US" dirty="0">
                <a:solidFill>
                  <a:schemeClr val="tx1"/>
                </a:solidFill>
              </a:rPr>
              <a:t>Outcomes experienced in the support planning process. </a:t>
            </a:r>
          </a:p>
          <a:p>
            <a:endParaRPr lang="en-US"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695325"/>
            <a:ext cx="7953374" cy="6032421"/>
          </a:xfrm>
          <a:prstGeom prst="rect">
            <a:avLst/>
          </a:prstGeom>
          <a:noFill/>
        </p:spPr>
        <p:txBody>
          <a:bodyPr wrap="square" rtlCol="0">
            <a:spAutoFit/>
          </a:bodyPr>
          <a:lstStyle/>
          <a:p>
            <a:r>
              <a:rPr lang="en-US" b="1" dirty="0"/>
              <a:t>Our vision for David through the eyes of his parents:</a:t>
            </a:r>
          </a:p>
          <a:p>
            <a:endParaRPr lang="en-US" dirty="0"/>
          </a:p>
          <a:p>
            <a:r>
              <a:rPr lang="en-US" sz="1600" dirty="0"/>
              <a:t>David is currently finishing the seventh grade. He enjoys going to school to learn and hang out with his friends! David seems to be the official greeter wherever we go. He introduces himself and encourages others to do the same and then greets them with a smile, high five or handshake. We believe he could be the next Mayor of our town because he can socially work a crowd very well.</a:t>
            </a:r>
          </a:p>
          <a:p>
            <a:endParaRPr lang="en-US" sz="1600" dirty="0"/>
          </a:p>
          <a:p>
            <a:r>
              <a:rPr lang="en-US" sz="1600" dirty="0"/>
              <a:t>David is very active and loves most sports. He plays basketball for the Athletic Club and his team won the championship this year. He is also a member of the track and field team and swimming team with Special Olympics. David also enjoys riding his bike or scooter and playing kickball and football.</a:t>
            </a:r>
          </a:p>
          <a:p>
            <a:endParaRPr lang="en-US" sz="1600" dirty="0"/>
          </a:p>
          <a:p>
            <a:r>
              <a:rPr lang="en-US" sz="1600" dirty="0"/>
              <a:t>This current school year for David has been very successful. All his teachers have given very positive remarks such as how mature David has become and how much they enjoy having him in their classroom. Most importantly, we can see David learning so much more and sharing what he has learned with everyone around him. Training for teachers needs to be a high priority in order to continue this successful learning environment for David. Technology is another area in David’s education that needs to be enhanced and ongoing. More opportunities for David to utilize his strength in technology needs to continue. Recently, David spoke to a college class at Temple University. He was asked, what is your favorite subject? David told them Computer class.</a:t>
            </a:r>
          </a:p>
          <a:p>
            <a:endParaRPr lang="en-US" sz="1400" dirty="0"/>
          </a:p>
        </p:txBody>
      </p:sp>
    </p:spTree>
    <p:extLst>
      <p:ext uri="{BB962C8B-B14F-4D97-AF65-F5344CB8AC3E}">
        <p14:creationId xmlns:p14="http://schemas.microsoft.com/office/powerpoint/2010/main" val="49865575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695325"/>
            <a:ext cx="7953374" cy="6001643"/>
          </a:xfrm>
          <a:prstGeom prst="rect">
            <a:avLst/>
          </a:prstGeom>
          <a:noFill/>
        </p:spPr>
        <p:txBody>
          <a:bodyPr wrap="square" rtlCol="0">
            <a:spAutoFit/>
          </a:bodyPr>
          <a:lstStyle/>
          <a:p>
            <a:r>
              <a:rPr lang="en-US" sz="1600" i="1" dirty="0"/>
              <a:t>…Our Vision for David, continued</a:t>
            </a:r>
          </a:p>
          <a:p>
            <a:endParaRPr lang="en-US" sz="1600" dirty="0"/>
          </a:p>
          <a:p>
            <a:r>
              <a:rPr lang="en-US" sz="1600" dirty="0"/>
              <a:t>This coming year will be David’s last year in Middle School. Our focus for High School transition needs to start </a:t>
            </a:r>
            <a:r>
              <a:rPr lang="en-US" sz="1600" b="1" dirty="0"/>
              <a:t>now</a:t>
            </a:r>
            <a:r>
              <a:rPr lang="en-US" sz="1600" dirty="0"/>
              <a:t> to prepare for success. It is important to keep in mind the strengths David has and utilize those strengths successfully. Adaptations for David need to become more aligned with the curriculum and standards. David’s peers are key to his educational success particularly as we begin to prepare for transition to High School. We believe the relationships David has with his friends, family, teachers and community will greatly enhance his quality of life.</a:t>
            </a:r>
          </a:p>
          <a:p>
            <a:endParaRPr lang="en-US" sz="1600" dirty="0"/>
          </a:p>
          <a:p>
            <a:r>
              <a:rPr lang="en-US" sz="1600" dirty="0"/>
              <a:t>The friendships he has made over the past 7 years enhances his well-being and pride.  He knows he is a successful learner and more importantly his peers and those around him believe in his success and abilities.  His peers will be the ones who he will go to college with or work with in the community.  They will have a better understanding of the ABILITIES people have, not disabilities.  He is the teacher in a lot of ways for all of us!</a:t>
            </a:r>
          </a:p>
          <a:p>
            <a:endParaRPr lang="en-US" sz="1600" dirty="0"/>
          </a:p>
          <a:p>
            <a:r>
              <a:rPr lang="en-US" sz="1600" dirty="0"/>
              <a:t>Our vision for David is for him to be employed competitively in the community like his peers.  He will also live and spend leisure time like his peers. We want him to make his own choices, which will enhance his independence. With the help from friends family, and his community we anticipate that David will not need to depend as much on the system to gain that independence. David will continue to move forward achieving his personal goals because of the education he is receiving and all the connections within his life. </a:t>
            </a:r>
          </a:p>
        </p:txBody>
      </p:sp>
    </p:spTree>
    <p:extLst>
      <p:ext uri="{BB962C8B-B14F-4D97-AF65-F5344CB8AC3E}">
        <p14:creationId xmlns:p14="http://schemas.microsoft.com/office/powerpoint/2010/main" val="1296661856"/>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695325"/>
            <a:ext cx="7953374" cy="4801314"/>
          </a:xfrm>
          <a:prstGeom prst="rect">
            <a:avLst/>
          </a:prstGeom>
          <a:noFill/>
        </p:spPr>
        <p:txBody>
          <a:bodyPr wrap="square" rtlCol="0">
            <a:spAutoFit/>
          </a:bodyPr>
          <a:lstStyle/>
          <a:p>
            <a:r>
              <a:rPr lang="en-US" b="1" dirty="0"/>
              <a:t>Sophia Madison S.</a:t>
            </a:r>
          </a:p>
          <a:p>
            <a:endParaRPr lang="en-US" dirty="0"/>
          </a:p>
          <a:p>
            <a:r>
              <a:rPr lang="en-US" dirty="0"/>
              <a:t>My name is Sophia which is Greek for wisdom, but most people call me Sophie. My family also calls me Sister. I would like to tell you about myself.  This is my vision.</a:t>
            </a:r>
          </a:p>
          <a:p>
            <a:endParaRPr lang="en-US" dirty="0"/>
          </a:p>
          <a:p>
            <a:r>
              <a:rPr lang="en-US" dirty="0"/>
              <a:t>I have a big brother name Alexander. He is in 1</a:t>
            </a:r>
            <a:r>
              <a:rPr lang="en-US" baseline="30000" dirty="0"/>
              <a:t>st</a:t>
            </a:r>
            <a:r>
              <a:rPr lang="en-US" dirty="0"/>
              <a:t> grade. I am so excited to be going to kindergarten at the same school next year. I will ride the bus with my brother, just like all the kids in our neighborhood. I also have a little sister named Helena. I call her Baby. She will be in kindergarten in 2 years.</a:t>
            </a:r>
          </a:p>
          <a:p>
            <a:endParaRPr lang="en-US" dirty="0"/>
          </a:p>
          <a:p>
            <a:r>
              <a:rPr lang="en-US" dirty="0"/>
              <a:t>Music is really important to me. Incorporating songs into my lessons helps me to communicate with my peers, participate in class, and learn new things. I am really good at using my </a:t>
            </a:r>
            <a:r>
              <a:rPr lang="en-US" dirty="0" err="1"/>
              <a:t>iPad</a:t>
            </a:r>
            <a:r>
              <a:rPr lang="en-US" dirty="0"/>
              <a:t> which also helps me to learn and play. I’m a social butterfly as I enjoy being around my peers and I warm up quickly to new friends. I am funny, kind, silly, sweet, stubborn, and I care about how others are feeling.</a:t>
            </a:r>
          </a:p>
        </p:txBody>
      </p:sp>
    </p:spTree>
    <p:extLst>
      <p:ext uri="{BB962C8B-B14F-4D97-AF65-F5344CB8AC3E}">
        <p14:creationId xmlns:p14="http://schemas.microsoft.com/office/powerpoint/2010/main" val="362805052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695325"/>
            <a:ext cx="7953374" cy="5262979"/>
          </a:xfrm>
          <a:prstGeom prst="rect">
            <a:avLst/>
          </a:prstGeom>
          <a:noFill/>
        </p:spPr>
        <p:txBody>
          <a:bodyPr wrap="square" rtlCol="0">
            <a:spAutoFit/>
          </a:bodyPr>
          <a:lstStyle/>
          <a:p>
            <a:r>
              <a:rPr lang="en-US" i="1" dirty="0"/>
              <a:t>…Sophia Madison S., continued</a:t>
            </a:r>
          </a:p>
          <a:p>
            <a:endParaRPr lang="en-US" sz="1600" dirty="0"/>
          </a:p>
          <a:p>
            <a:r>
              <a:rPr lang="en-US" sz="1600" dirty="0"/>
              <a:t>I have received early intervention services since I was a baby and these special people play an important role in my learning. I am excited to have a new team next year when I become a kindergartener. I will be in a regular kindergarten class with my services pushed in. I learn best by being fully included in school and I look forward to being included throughout my time as a student. </a:t>
            </a:r>
          </a:p>
          <a:p>
            <a:r>
              <a:rPr lang="en-US" sz="1600" dirty="0"/>
              <a:t> </a:t>
            </a:r>
          </a:p>
          <a:p>
            <a:r>
              <a:rPr lang="en-US" sz="1600" dirty="0"/>
              <a:t>School is amazing! I am excited to participate in the social activities as well as the academic ones. I want to join Girl Scouts, play sports, and have play dates with my friends. I have a lot to give to others and it is important to me to know that I belong.</a:t>
            </a:r>
          </a:p>
          <a:p>
            <a:endParaRPr lang="en-US" sz="1600" dirty="0"/>
          </a:p>
          <a:p>
            <a:r>
              <a:rPr lang="en-US" sz="1600" dirty="0"/>
              <a:t>I was diagnosed with Down syndrome prenatally, which brings with it some challenges, but my disability does not define me. I need help from my team to learn new skills to participate in school and outside of school so I can develop to my fullest potential. I do not need to be fixed, but accepted for who I am. My team will support me to have a full and rich school experience filled with dignity, respect, friendships, and learning to the best of my ability.</a:t>
            </a:r>
          </a:p>
          <a:p>
            <a:endParaRPr lang="en-US" sz="1600" dirty="0"/>
          </a:p>
          <a:p>
            <a:r>
              <a:rPr lang="en-US" sz="1600" dirty="0"/>
              <a:t>As I grow up I will have the same experiences as my peers. I will become a productive member of my community in which I live, know I am loved, valued and belong. </a:t>
            </a:r>
          </a:p>
        </p:txBody>
      </p:sp>
    </p:spTree>
    <p:extLst>
      <p:ext uri="{BB962C8B-B14F-4D97-AF65-F5344CB8AC3E}">
        <p14:creationId xmlns:p14="http://schemas.microsoft.com/office/powerpoint/2010/main" val="1457307669"/>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sz="3200" b="1" i="1" u="sng" dirty="0">
                <a:solidFill>
                  <a:schemeClr val="tx1"/>
                </a:solidFill>
              </a:rPr>
              <a:t>Summary</a:t>
            </a:r>
          </a:p>
          <a:p>
            <a:pPr>
              <a:buNone/>
            </a:pPr>
            <a:r>
              <a:rPr lang="en-US" dirty="0">
                <a:solidFill>
                  <a:schemeClr val="tx1"/>
                </a:solidFill>
              </a:rPr>
              <a:t> </a:t>
            </a:r>
          </a:p>
          <a:p>
            <a:pPr>
              <a:buNone/>
            </a:pPr>
            <a:r>
              <a:rPr lang="en-US" dirty="0">
                <a:solidFill>
                  <a:schemeClr val="tx1"/>
                </a:solidFill>
              </a:rPr>
              <a:t>Questions and Answers from webinar participants. </a:t>
            </a:r>
          </a:p>
          <a:p>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sz="3200" b="1" i="1" u="sng" dirty="0">
                <a:solidFill>
                  <a:schemeClr val="tx1"/>
                </a:solidFill>
              </a:rPr>
              <a:t>Envisioning the Future Means:</a:t>
            </a:r>
          </a:p>
          <a:p>
            <a:pPr>
              <a:buNone/>
            </a:pPr>
            <a:endParaRPr lang="en-US" dirty="0">
              <a:solidFill>
                <a:schemeClr val="tx1"/>
              </a:solidFill>
            </a:endParaRPr>
          </a:p>
          <a:p>
            <a:pPr>
              <a:buNone/>
            </a:pPr>
            <a:r>
              <a:rPr lang="en-US" dirty="0">
                <a:solidFill>
                  <a:schemeClr val="tx1"/>
                </a:solidFill>
              </a:rPr>
              <a:t> Thinking beyond the confines and parameters of today. </a:t>
            </a:r>
          </a:p>
          <a:p>
            <a:pPr>
              <a:buNone/>
            </a:pPr>
            <a:endParaRPr lang="en-US" dirty="0">
              <a:solidFill>
                <a:schemeClr val="tx1"/>
              </a:solidFill>
            </a:endParaRPr>
          </a:p>
          <a:p>
            <a:pPr>
              <a:buNone/>
            </a:pPr>
            <a:r>
              <a:rPr lang="en-US" dirty="0">
                <a:solidFill>
                  <a:schemeClr val="tx1"/>
                </a:solidFill>
              </a:rPr>
              <a:t>Focusing on the our hopes, dreams and personal aspirations. </a:t>
            </a:r>
          </a:p>
          <a:p>
            <a:endParaRPr lang="en-US"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sz="3200" b="1" i="1" u="sng" dirty="0">
                <a:solidFill>
                  <a:schemeClr val="tx1"/>
                </a:solidFill>
              </a:rPr>
              <a:t>Roles</a:t>
            </a:r>
          </a:p>
          <a:p>
            <a:pPr>
              <a:buNone/>
            </a:pPr>
            <a:endParaRPr lang="en-US" dirty="0">
              <a:solidFill>
                <a:schemeClr val="tx1"/>
              </a:solidFill>
            </a:endParaRPr>
          </a:p>
          <a:p>
            <a:pPr>
              <a:buNone/>
            </a:pPr>
            <a:r>
              <a:rPr lang="en-US" dirty="0">
                <a:solidFill>
                  <a:schemeClr val="tx1"/>
                </a:solidFill>
              </a:rPr>
              <a:t>Role of parents as the guardian, standard bearer and nurturer of their child’s future. </a:t>
            </a:r>
          </a:p>
          <a:p>
            <a:pPr>
              <a:buNone/>
            </a:pPr>
            <a:endParaRPr lang="en-US" dirty="0">
              <a:solidFill>
                <a:schemeClr val="tx1"/>
              </a:solidFill>
            </a:endParaRPr>
          </a:p>
          <a:p>
            <a:pPr>
              <a:buNone/>
            </a:pPr>
            <a:r>
              <a:rPr lang="en-US" dirty="0">
                <a:solidFill>
                  <a:schemeClr val="tx1"/>
                </a:solidFill>
              </a:rPr>
              <a:t>Role of parents in transferring ownership of the future to their child.</a:t>
            </a:r>
          </a:p>
          <a:p>
            <a:endParaRPr lang="en-US"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ctr">
              <a:buNone/>
            </a:pPr>
            <a:r>
              <a:rPr lang="en-US" sz="3200" b="1" i="1" u="sng" dirty="0">
                <a:solidFill>
                  <a:schemeClr val="tx1"/>
                </a:solidFill>
              </a:rPr>
              <a:t>Overview of Planning </a:t>
            </a:r>
          </a:p>
          <a:p>
            <a:pPr>
              <a:buNone/>
            </a:pPr>
            <a:r>
              <a:rPr lang="en-US" dirty="0">
                <a:solidFill>
                  <a:schemeClr val="tx1"/>
                </a:solidFill>
              </a:rPr>
              <a:t>Planning establishes blueprint for supports and services that are the foundation of personal growth and development. </a:t>
            </a:r>
          </a:p>
          <a:p>
            <a:pPr algn="ctr">
              <a:buNone/>
            </a:pPr>
            <a:r>
              <a:rPr lang="en-US" sz="3200" b="1" i="1" u="sng" dirty="0">
                <a:solidFill>
                  <a:schemeClr val="tx1"/>
                </a:solidFill>
              </a:rPr>
              <a:t>Examples of Planning </a:t>
            </a:r>
          </a:p>
          <a:p>
            <a:pPr>
              <a:buNone/>
            </a:pPr>
            <a:r>
              <a:rPr lang="en-US" dirty="0">
                <a:solidFill>
                  <a:schemeClr val="tx1"/>
                </a:solidFill>
              </a:rPr>
              <a:t>The Individual Education Plan (IEP)</a:t>
            </a:r>
          </a:p>
          <a:p>
            <a:pPr>
              <a:buNone/>
            </a:pPr>
            <a:r>
              <a:rPr lang="en-US" dirty="0">
                <a:solidFill>
                  <a:schemeClr val="tx1"/>
                </a:solidFill>
              </a:rPr>
              <a:t>The Individual Supports Plan (ISP)</a:t>
            </a:r>
          </a:p>
          <a:p>
            <a:pPr>
              <a:buNone/>
            </a:pPr>
            <a:r>
              <a:rPr lang="en-US" dirty="0">
                <a:solidFill>
                  <a:schemeClr val="tx1"/>
                </a:solidFill>
              </a:rPr>
              <a:t>The Individual Family Services Plan (IFSP) </a:t>
            </a:r>
          </a:p>
          <a:p>
            <a:endParaRPr lang="en-US" dirty="0"/>
          </a:p>
          <a:p>
            <a:endParaRPr lang="en-US"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sz="3200" b="1" i="1" u="sng" dirty="0">
                <a:solidFill>
                  <a:schemeClr val="tx1"/>
                </a:solidFill>
              </a:rPr>
              <a:t>The Vision Statement</a:t>
            </a:r>
          </a:p>
          <a:p>
            <a:pPr>
              <a:buNone/>
            </a:pPr>
            <a:endParaRPr lang="en-US" dirty="0">
              <a:solidFill>
                <a:schemeClr val="tx1"/>
              </a:solidFill>
            </a:endParaRPr>
          </a:p>
          <a:p>
            <a:pPr>
              <a:buNone/>
            </a:pPr>
            <a:r>
              <a:rPr lang="en-US" dirty="0">
                <a:solidFill>
                  <a:schemeClr val="tx1"/>
                </a:solidFill>
              </a:rPr>
              <a:t>The vision component of a plan is a critical but overlooked aspect of planning. </a:t>
            </a:r>
          </a:p>
          <a:p>
            <a:pPr>
              <a:buNone/>
            </a:pPr>
            <a:endParaRPr lang="en-US" dirty="0">
              <a:solidFill>
                <a:schemeClr val="tx1"/>
              </a:solidFill>
            </a:endParaRPr>
          </a:p>
          <a:p>
            <a:pPr>
              <a:buNone/>
            </a:pPr>
            <a:r>
              <a:rPr lang="en-US" dirty="0">
                <a:solidFill>
                  <a:schemeClr val="tx1"/>
                </a:solidFill>
              </a:rPr>
              <a:t>A well formulated and articulated vision serves as the foundation for all aspects of planning.</a:t>
            </a:r>
          </a:p>
          <a:p>
            <a:endParaRPr 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sz="3765" b="1" i="1" u="sng" dirty="0">
                <a:solidFill>
                  <a:schemeClr val="tx1"/>
                </a:solidFill>
              </a:rPr>
              <a:t>A Vision is the Keystone of Planning</a:t>
            </a:r>
          </a:p>
          <a:p>
            <a:pPr>
              <a:buNone/>
            </a:pPr>
            <a:r>
              <a:rPr lang="en-US" dirty="0">
                <a:solidFill>
                  <a:schemeClr val="tx1"/>
                </a:solidFill>
              </a:rPr>
              <a:t>All aspects of planning are built upon the foundation of a long term vision.</a:t>
            </a:r>
          </a:p>
          <a:p>
            <a:pPr>
              <a:buNone/>
            </a:pPr>
            <a:endParaRPr lang="en-US" dirty="0">
              <a:solidFill>
                <a:schemeClr val="tx1"/>
              </a:solidFill>
            </a:endParaRPr>
          </a:p>
          <a:p>
            <a:pPr>
              <a:buNone/>
            </a:pPr>
            <a:r>
              <a:rPr lang="en-US" b="1" i="1" dirty="0">
                <a:solidFill>
                  <a:schemeClr val="tx1"/>
                </a:solidFill>
              </a:rPr>
              <a:t>Goals </a:t>
            </a:r>
            <a:r>
              <a:rPr lang="en-US" dirty="0">
                <a:solidFill>
                  <a:schemeClr val="tx1"/>
                </a:solidFill>
              </a:rPr>
              <a:t>– Short term steps to achieving the child’s defined vision</a:t>
            </a:r>
          </a:p>
          <a:p>
            <a:pPr>
              <a:buNone/>
            </a:pPr>
            <a:endParaRPr lang="en-US" dirty="0">
              <a:solidFill>
                <a:schemeClr val="tx1"/>
              </a:solidFill>
            </a:endParaRPr>
          </a:p>
          <a:p>
            <a:pPr>
              <a:buNone/>
            </a:pPr>
            <a:r>
              <a:rPr lang="en-US" b="1" i="1" dirty="0">
                <a:solidFill>
                  <a:schemeClr val="tx1"/>
                </a:solidFill>
              </a:rPr>
              <a:t>Objectives </a:t>
            </a:r>
            <a:r>
              <a:rPr lang="en-US" dirty="0">
                <a:solidFill>
                  <a:schemeClr val="tx1"/>
                </a:solidFill>
              </a:rPr>
              <a:t>– Steps to attaining goals</a:t>
            </a:r>
          </a:p>
          <a:p>
            <a:pPr>
              <a:buNone/>
            </a:pPr>
            <a:endParaRPr lang="en-US" dirty="0">
              <a:solidFill>
                <a:schemeClr val="tx1"/>
              </a:solidFill>
            </a:endParaRPr>
          </a:p>
          <a:p>
            <a:pPr>
              <a:buNone/>
            </a:pPr>
            <a:r>
              <a:rPr lang="en-US" b="1" i="1" dirty="0">
                <a:solidFill>
                  <a:schemeClr val="tx1"/>
                </a:solidFill>
              </a:rPr>
              <a:t>Implementation strategies and support methodology </a:t>
            </a:r>
            <a:r>
              <a:rPr lang="en-US" dirty="0">
                <a:solidFill>
                  <a:schemeClr val="tx1"/>
                </a:solidFill>
              </a:rPr>
              <a:t>– ways in which goals and objectives are carried out. </a:t>
            </a:r>
          </a:p>
          <a:p>
            <a:endParaRPr 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sz="3200" b="1" i="1" u="sng" dirty="0">
                <a:solidFill>
                  <a:schemeClr val="tx1"/>
                </a:solidFill>
              </a:rPr>
              <a:t>What a Vision Statement Does</a:t>
            </a:r>
          </a:p>
          <a:p>
            <a:pPr>
              <a:buNone/>
            </a:pPr>
            <a:endParaRPr lang="en-US" dirty="0">
              <a:solidFill>
                <a:schemeClr val="tx1"/>
              </a:solidFill>
            </a:endParaRPr>
          </a:p>
          <a:p>
            <a:pPr>
              <a:buNone/>
            </a:pPr>
            <a:r>
              <a:rPr lang="en-US" dirty="0">
                <a:solidFill>
                  <a:schemeClr val="tx1"/>
                </a:solidFill>
              </a:rPr>
              <a:t>A well constructed vision statement allows for a consensus building framework. </a:t>
            </a:r>
          </a:p>
          <a:p>
            <a:pPr>
              <a:buNone/>
            </a:pPr>
            <a:endParaRPr lang="en-US" dirty="0">
              <a:solidFill>
                <a:schemeClr val="tx1"/>
              </a:solidFill>
            </a:endParaRPr>
          </a:p>
          <a:p>
            <a:pPr>
              <a:buNone/>
            </a:pPr>
            <a:r>
              <a:rPr lang="en-US" dirty="0">
                <a:solidFill>
                  <a:schemeClr val="tx1"/>
                </a:solidFill>
              </a:rPr>
              <a:t>It helps to define the parameters of what is negotiable</a:t>
            </a:r>
            <a:br>
              <a:rPr lang="en-US" dirty="0">
                <a:solidFill>
                  <a:schemeClr val="tx1"/>
                </a:solidFill>
              </a:rPr>
            </a:br>
            <a:r>
              <a:rPr lang="en-US" dirty="0">
                <a:solidFill>
                  <a:schemeClr val="tx1"/>
                </a:solidFill>
              </a:rPr>
              <a:t>and non-negotiable.</a:t>
            </a:r>
          </a:p>
          <a:p>
            <a:endParaRPr lang="en-US"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lgn="ctr">
              <a:buNone/>
            </a:pPr>
            <a:r>
              <a:rPr lang="en-US" sz="3459" b="1" i="1" u="sng" dirty="0">
                <a:solidFill>
                  <a:schemeClr val="tx1"/>
                </a:solidFill>
              </a:rPr>
              <a:t>What a Vision Statement Does (cont’d.)</a:t>
            </a:r>
          </a:p>
          <a:p>
            <a:pPr>
              <a:buNone/>
            </a:pPr>
            <a:endParaRPr lang="en-US" dirty="0">
              <a:solidFill>
                <a:schemeClr val="tx1"/>
              </a:solidFill>
            </a:endParaRPr>
          </a:p>
          <a:p>
            <a:pPr>
              <a:buNone/>
            </a:pPr>
            <a:r>
              <a:rPr lang="en-US" dirty="0">
                <a:solidFill>
                  <a:schemeClr val="tx1"/>
                </a:solidFill>
              </a:rPr>
              <a:t>A tightly defined vision statement provides firm criteria for judging the sanity, rationality and functionality of all other planning elements. </a:t>
            </a:r>
          </a:p>
          <a:p>
            <a:pPr>
              <a:buNone/>
            </a:pPr>
            <a:r>
              <a:rPr lang="en-US" dirty="0">
                <a:solidFill>
                  <a:schemeClr val="tx1"/>
                </a:solidFill>
              </a:rPr>
              <a:t> </a:t>
            </a:r>
          </a:p>
          <a:p>
            <a:pPr>
              <a:buNone/>
            </a:pPr>
            <a:r>
              <a:rPr lang="en-US" dirty="0">
                <a:solidFill>
                  <a:schemeClr val="tx1"/>
                </a:solidFill>
              </a:rPr>
              <a:t>A vision statement is an evaluation tool for determining if your child is moving in the desired direction.</a:t>
            </a:r>
          </a:p>
          <a:p>
            <a:endParaRPr 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3200" b="1" i="1" dirty="0">
                <a:solidFill>
                  <a:schemeClr val="tx1"/>
                </a:solidFill>
              </a:rPr>
              <a:t>Examples of what  happens in the absence of a well defined vision statement:</a:t>
            </a:r>
          </a:p>
          <a:p>
            <a:pPr>
              <a:buNone/>
            </a:pPr>
            <a:endParaRPr lang="en-US" dirty="0">
              <a:solidFill>
                <a:schemeClr val="tx1"/>
              </a:solidFill>
            </a:endParaRPr>
          </a:p>
          <a:p>
            <a:pPr>
              <a:buNone/>
            </a:pPr>
            <a:r>
              <a:rPr lang="en-US" dirty="0">
                <a:solidFill>
                  <a:schemeClr val="tx1"/>
                </a:solidFill>
              </a:rPr>
              <a:t>Goals that don’t make sense. </a:t>
            </a:r>
          </a:p>
          <a:p>
            <a:pPr>
              <a:buNone/>
            </a:pPr>
            <a:r>
              <a:rPr lang="en-US" dirty="0">
                <a:solidFill>
                  <a:schemeClr val="tx1"/>
                </a:solidFill>
              </a:rPr>
              <a:t>Services that do not contribute to desired outcomes. </a:t>
            </a:r>
          </a:p>
          <a:p>
            <a:pPr>
              <a:buNone/>
            </a:pPr>
            <a:r>
              <a:rPr lang="en-US" dirty="0">
                <a:solidFill>
                  <a:schemeClr val="tx1"/>
                </a:solidFill>
              </a:rPr>
              <a:t>Wasted resources and effort. </a:t>
            </a:r>
          </a:p>
          <a:p>
            <a:endParaRPr lang="en-US" dirty="0"/>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103</TotalTime>
  <Words>1529</Words>
  <Application>Microsoft Macintosh PowerPoint</Application>
  <PresentationFormat>On-screen Show (4:3)</PresentationFormat>
  <Paragraphs>135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News Gothic MT</vt:lpstr>
      <vt:lpstr>Wingdings</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Exercise-Creating a Vision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Babiarz</dc:creator>
  <cp:lastModifiedBy>Jamie Burden</cp:lastModifiedBy>
  <cp:revision>107</cp:revision>
  <dcterms:created xsi:type="dcterms:W3CDTF">2013-04-26T13:23:14Z</dcterms:created>
  <dcterms:modified xsi:type="dcterms:W3CDTF">2020-11-25T16:34:41Z</dcterms:modified>
</cp:coreProperties>
</file>